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sldIdLst>
    <p:sldId id="256" r:id="rId2"/>
    <p:sldId id="257" r:id="rId3"/>
    <p:sldId id="260" r:id="rId4"/>
    <p:sldId id="261" r:id="rId5"/>
    <p:sldId id="272" r:id="rId6"/>
    <p:sldId id="262" r:id="rId7"/>
    <p:sldId id="267" r:id="rId8"/>
  </p:sldIdLst>
  <p:sldSz cx="9144000" cy="6858000" type="screen4x3"/>
  <p:notesSz cx="6954838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44" autoAdjust="0"/>
  </p:normalViewPr>
  <p:slideViewPr>
    <p:cSldViewPr>
      <p:cViewPr varScale="1">
        <p:scale>
          <a:sx n="56" d="100"/>
          <a:sy n="56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6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9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66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02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079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01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971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4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05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6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5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1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28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9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3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AF8F-00FF-46BC-8722-4FD05CCA0E7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6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  <p:sldLayoutId id="2147484026" r:id="rId15"/>
    <p:sldLayoutId id="21474840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908720"/>
            <a:ext cx="9109792" cy="3600400"/>
          </a:xfr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/>
              <a:t/>
            </a:r>
            <a:br>
              <a:rPr lang="ru-RU" sz="5300" dirty="0"/>
            </a:br>
            <a:r>
              <a:rPr lang="ru-RU" sz="5300" b="1" dirty="0" smtClean="0"/>
              <a:t>Отчет о расходовании </a:t>
            </a:r>
            <a:br>
              <a:rPr lang="ru-RU" sz="5300" b="1" dirty="0" smtClean="0"/>
            </a:br>
            <a:r>
              <a:rPr lang="ru-RU" sz="5300" b="1" dirty="0" smtClean="0"/>
              <a:t>денежных средств                                                       ОО «</a:t>
            </a:r>
            <a:r>
              <a:rPr lang="ru-RU" sz="5300" b="1" dirty="0" err="1" smtClean="0"/>
              <a:t>Онугуу</a:t>
            </a:r>
            <a:r>
              <a:rPr lang="ru-RU" sz="5300" b="1" dirty="0" smtClean="0"/>
              <a:t>»                                                            за</a:t>
            </a:r>
            <a:r>
              <a:rPr lang="en-US" sz="5300" b="1" dirty="0" smtClean="0"/>
              <a:t> </a:t>
            </a:r>
            <a:r>
              <a:rPr lang="ru-RU" sz="5300" b="1" dirty="0" smtClean="0"/>
              <a:t>период                                                       с </a:t>
            </a:r>
            <a:r>
              <a:rPr lang="ru-RU" sz="5300" b="1" dirty="0" smtClean="0"/>
              <a:t>01.09.2022г</a:t>
            </a:r>
            <a:r>
              <a:rPr lang="ru-RU" sz="5300" b="1" dirty="0" smtClean="0"/>
              <a:t>. по </a:t>
            </a:r>
            <a:r>
              <a:rPr lang="ru-RU" sz="5300" b="1" dirty="0" smtClean="0"/>
              <a:t>30.11.2022 </a:t>
            </a:r>
            <a:r>
              <a:rPr lang="ru-RU" sz="5300" b="1" dirty="0" smtClean="0"/>
              <a:t>г.</a:t>
            </a:r>
            <a:endParaRPr lang="ru-RU" sz="5300" b="1" dirty="0"/>
          </a:p>
        </p:txBody>
      </p:sp>
    </p:spTree>
    <p:extLst>
      <p:ext uri="{BB962C8B-B14F-4D97-AF65-F5344CB8AC3E}">
        <p14:creationId xmlns:p14="http://schemas.microsoft.com/office/powerpoint/2010/main" val="15566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Поступление денежных средств за период с </a:t>
            </a:r>
            <a:r>
              <a:rPr lang="ru-RU" dirty="0" smtClean="0"/>
              <a:t>01.09.2022 </a:t>
            </a:r>
            <a:r>
              <a:rPr lang="ru-RU" dirty="0" smtClean="0"/>
              <a:t>г. по </a:t>
            </a:r>
            <a:r>
              <a:rPr lang="ru-RU" dirty="0" smtClean="0"/>
              <a:t>30.11.2022 </a:t>
            </a:r>
            <a:r>
              <a:rPr lang="ru-RU" dirty="0" smtClean="0"/>
              <a:t>года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037453"/>
              </p:ext>
            </p:extLst>
          </p:nvPr>
        </p:nvGraphicFramePr>
        <p:xfrm>
          <a:off x="753319" y="2420888"/>
          <a:ext cx="8013576" cy="2998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06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Вид</a:t>
                      </a:r>
                      <a:r>
                        <a:rPr lang="ru-RU" sz="3600" b="1" baseline="0" dirty="0" smtClean="0">
                          <a:solidFill>
                            <a:schemeClr val="tx1"/>
                          </a:solidFill>
                        </a:rPr>
                        <a:t> взносов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Сумма (тыс. сом)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Членские взносы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3 531,6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49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Взнос за охрану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382,2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r>
                        <a:rPr kumimoji="0" lang="ru-RU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ИТОГО</a:t>
                      </a:r>
                      <a:endParaRPr kumimoji="0"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ru-RU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3 913,8</a:t>
                      </a:r>
                      <a:endParaRPr kumimoji="0"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1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Расходы в рамках членских взносов, произведенные за период с </a:t>
            </a:r>
            <a:r>
              <a:rPr lang="ru-RU" sz="3200" dirty="0" smtClean="0"/>
              <a:t>01.09.2022 </a:t>
            </a:r>
            <a:r>
              <a:rPr lang="ru-RU" sz="3200" dirty="0" smtClean="0"/>
              <a:t>года по </a:t>
            </a:r>
            <a:r>
              <a:rPr lang="ru-RU" sz="3200" dirty="0" smtClean="0"/>
              <a:t>30.11.2022 </a:t>
            </a:r>
            <a:r>
              <a:rPr lang="ru-RU" sz="3200" dirty="0" smtClean="0"/>
              <a:t>года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504671"/>
              </p:ext>
            </p:extLst>
          </p:nvPr>
        </p:nvGraphicFramePr>
        <p:xfrm>
          <a:off x="539552" y="2348880"/>
          <a:ext cx="8136904" cy="74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7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97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Статьи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Фактические расходы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тыс.сом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6343"/>
              </p:ext>
            </p:extLst>
          </p:nvPr>
        </p:nvGraphicFramePr>
        <p:xfrm>
          <a:off x="539552" y="3212975"/>
          <a:ext cx="8147248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материальное стимулирование</a:t>
                      </a:r>
                      <a:endParaRPr lang="ru-RU" sz="16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1 727,9</a:t>
                      </a:r>
                      <a:endParaRPr lang="ru-RU" sz="16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Материальное стимулирование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1 224,7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отчислений в социальный фонд </a:t>
                      </a:r>
                      <a:endParaRPr lang="ru-R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356,7</a:t>
                      </a:r>
                      <a:endParaRPr lang="ru-RU" sz="16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подоходного налога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146,5</a:t>
                      </a:r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9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444131"/>
              </p:ext>
            </p:extLst>
          </p:nvPr>
        </p:nvGraphicFramePr>
        <p:xfrm>
          <a:off x="467544" y="1124747"/>
          <a:ext cx="7652328" cy="4662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2340">
                  <a:extLst>
                    <a:ext uri="{9D8B030D-6E8A-4147-A177-3AD203B41FA5}">
                      <a16:colId xmlns:a16="http://schemas.microsoft.com/office/drawing/2014/main" xmlns="" val="1876833495"/>
                    </a:ext>
                  </a:extLst>
                </a:gridCol>
                <a:gridCol w="1919988">
                  <a:extLst>
                    <a:ext uri="{9D8B030D-6E8A-4147-A177-3AD203B41FA5}">
                      <a16:colId xmlns:a16="http://schemas.microsoft.com/office/drawing/2014/main" xmlns="" val="2315736905"/>
                    </a:ext>
                  </a:extLst>
                </a:gridCol>
              </a:tblGrid>
              <a:tr h="55499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Фактические расходы 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тыс.сом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6369"/>
                  </a:ext>
                </a:extLst>
              </a:tr>
              <a:tr h="4110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Приобретение основных средств, 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272,7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xmlns="" val="4146749482"/>
                  </a:ext>
                </a:extLst>
              </a:tr>
              <a:tr h="49971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Ворота металлические на северо западной стороне школы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120,0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xmlns="" val="229501058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Установка дверей в школьные туалеты (мужской, женские), форточки в кабинет химии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115,2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xmlns="" val="2236000287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Ноутбук </a:t>
                      </a:r>
                      <a:r>
                        <a:rPr kumimoji="0" lang="en-US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Lenova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37,5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xmlns="" val="1375100756"/>
                  </a:ext>
                </a:extLst>
              </a:tr>
              <a:tr h="4335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Реставрация мебели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12,0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xmlns="" val="2270694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Реставрация стульев в кабинете музыки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87362342"/>
                  </a:ext>
                </a:extLst>
              </a:tr>
              <a:tr h="2822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Приобретение </a:t>
                      </a:r>
                      <a:r>
                        <a:rPr kumimoji="0" lang="ru-RU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малоценных и быстроизнашивающихся предметов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117,2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63023661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Канцелярские товары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40463774"/>
                  </a:ext>
                </a:extLst>
              </a:tr>
              <a:tr h="32959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Медикаменты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11,9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22262583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Лампы для проектора 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15,3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36547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9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748094"/>
              </p:ext>
            </p:extLst>
          </p:nvPr>
        </p:nvGraphicFramePr>
        <p:xfrm>
          <a:off x="827584" y="908720"/>
          <a:ext cx="8136904" cy="4894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7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Статьи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Фактические расходы  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тыс.сом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4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Стенды в начальную школу 6 шт.</a:t>
                      </a:r>
                      <a:endParaRPr kumimoji="0"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Хозяйственные товары</a:t>
                      </a:r>
                      <a:endParaRPr kumimoji="0"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0,6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Ролл-шторы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17,2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Приобретение воды для диспенсеров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31,6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Комплектующие и расходные материалы (мышки, клавиатура, аккумуляторы для компьютеров,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Wi-Fi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роутер)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16,5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Услуги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146,0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8816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Сантехнические услуги (устранение протечки в школьном туалете на 3-м этаже)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4095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Ремонт канализации в школьном туалете на 3-м этаже</a:t>
                      </a: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36,8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5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117781"/>
              </p:ext>
            </p:extLst>
          </p:nvPr>
        </p:nvGraphicFramePr>
        <p:xfrm>
          <a:off x="755576" y="1124744"/>
          <a:ext cx="7632848" cy="5031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7748">
                  <a:extLst>
                    <a:ext uri="{9D8B030D-6E8A-4147-A177-3AD203B41FA5}">
                      <a16:colId xmlns:a16="http://schemas.microsoft.com/office/drawing/2014/main" xmlns="" val="418077711"/>
                    </a:ext>
                  </a:extLst>
                </a:gridCol>
                <a:gridCol w="1915100">
                  <a:extLst>
                    <a:ext uri="{9D8B030D-6E8A-4147-A177-3AD203B41FA5}">
                      <a16:colId xmlns:a16="http://schemas.microsoft.com/office/drawing/2014/main" xmlns="" val="2139314830"/>
                    </a:ext>
                  </a:extLst>
                </a:gridCol>
              </a:tblGrid>
              <a:tr h="105337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Фактические расходы 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тыс.сом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14779597"/>
                  </a:ext>
                </a:extLst>
              </a:tr>
              <a:tr h="479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Абонентская плата за интернет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18,5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80751690"/>
                  </a:ext>
                </a:extLst>
              </a:tr>
              <a:tr h="47955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Аренда офисного кабинета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45,5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6112646"/>
                  </a:ext>
                </a:extLst>
              </a:tr>
              <a:tr h="47955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Ремонт жалюзи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30936526"/>
                  </a:ext>
                </a:extLst>
              </a:tr>
              <a:tr h="50604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Согласно санитарных норм, чистка канализации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71344900"/>
                  </a:ext>
                </a:extLst>
              </a:tr>
              <a:tr h="47955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Комиссия банка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3,5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17053261"/>
                  </a:ext>
                </a:extLst>
              </a:tr>
              <a:tr h="429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Непредвиденные расходы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4,4</a:t>
                      </a: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32156428"/>
                  </a:ext>
                </a:extLst>
              </a:tr>
              <a:tr h="47955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Настройка фортепиано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3,0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76911200"/>
                  </a:ext>
                </a:extLst>
              </a:tr>
              <a:tr h="64520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5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740851"/>
              </p:ext>
            </p:extLst>
          </p:nvPr>
        </p:nvGraphicFramePr>
        <p:xfrm>
          <a:off x="971600" y="692693"/>
          <a:ext cx="7128792" cy="4707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304039182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197156515"/>
                    </a:ext>
                  </a:extLst>
                </a:gridCol>
              </a:tblGrid>
              <a:tr h="46758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Фактические 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расходы (</a:t>
                      </a:r>
                      <a:r>
                        <a:rPr kumimoji="0"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тыс.сом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87991277"/>
                  </a:ext>
                </a:extLst>
              </a:tr>
              <a:tr h="47663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Оформление кабинета государственного языка (юрта, пособие по кыргызскому языку)</a:t>
                      </a:r>
                      <a:endParaRPr kumimoji="0" lang="ru-RU" sz="1800" b="0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  <a:endParaRPr kumimoji="0" lang="ru-RU" sz="1800" b="0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95688874"/>
                  </a:ext>
                </a:extLst>
              </a:tr>
              <a:tr h="493990">
                <a:tc>
                  <a:txBody>
                    <a:bodyPr/>
                    <a:lstStyle/>
                    <a:p>
                      <a:pPr algn="l" rtl="0" fontAlgn="b"/>
                      <a:r>
                        <a:rPr kumimoji="0"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Охрана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школы с сентября по ноябрь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390,0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04895453"/>
                  </a:ext>
                </a:extLst>
              </a:tr>
              <a:tr h="73625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 расходы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2 670,2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9340003"/>
                  </a:ext>
                </a:extLst>
              </a:tr>
              <a:tr h="49399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32445584"/>
                  </a:ext>
                </a:extLst>
              </a:tr>
              <a:tr h="753469">
                <a:tc>
                  <a:txBody>
                    <a:bodyPr/>
                    <a:lstStyle/>
                    <a:p>
                      <a:pPr algn="l" fontAlgn="b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27542271"/>
                  </a:ext>
                </a:extLst>
              </a:tr>
              <a:tr h="930151">
                <a:tc>
                  <a:txBody>
                    <a:bodyPr/>
                    <a:lstStyle/>
                    <a:p>
                      <a:pPr algn="l" fontAlgn="b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52029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5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2735</TotalTime>
  <Words>259</Words>
  <Application>Microsoft Office PowerPoint</Application>
  <PresentationFormat>Экран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  Отчет о расходовании  денежных средств                                                       ОО «Онугуу»                                                            за период                                                       с 01.09.2022г. по 30.11.2022 г.</vt:lpstr>
      <vt:lpstr>Поступление денежных средств за период с 01.09.2022 г. по 30.11.2022 года </vt:lpstr>
      <vt:lpstr> Расходы в рамках членских взносов, произведенные за период с 01.09.2022 года по 30.11.2022 года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движении денежных средств ОО «Онугуу»                  за 2014 год</dc:title>
  <dc:creator>Admin</dc:creator>
  <cp:lastModifiedBy>www</cp:lastModifiedBy>
  <cp:revision>266</cp:revision>
  <cp:lastPrinted>2022-11-19T10:19:12Z</cp:lastPrinted>
  <dcterms:created xsi:type="dcterms:W3CDTF">2015-01-22T08:44:15Z</dcterms:created>
  <dcterms:modified xsi:type="dcterms:W3CDTF">2022-12-04T11:14:48Z</dcterms:modified>
</cp:coreProperties>
</file>