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sldIdLst>
    <p:sldId id="256" r:id="rId2"/>
    <p:sldId id="257" r:id="rId3"/>
    <p:sldId id="260" r:id="rId4"/>
    <p:sldId id="261" r:id="rId5"/>
    <p:sldId id="272" r:id="rId6"/>
    <p:sldId id="262" r:id="rId7"/>
    <p:sldId id="267" r:id="rId8"/>
    <p:sldId id="268" r:id="rId9"/>
    <p:sldId id="273" r:id="rId10"/>
  </p:sldIdLst>
  <p:sldSz cx="9144000" cy="6858000" type="screen4x3"/>
  <p:notesSz cx="6954838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44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6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9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66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02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079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01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971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4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05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6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5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1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28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9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3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6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  <p:sldLayoutId id="2147484026" r:id="rId15"/>
    <p:sldLayoutId id="21474840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908720"/>
            <a:ext cx="9109792" cy="3600400"/>
          </a:xfr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/>
              <a:t/>
            </a:r>
            <a:br>
              <a:rPr lang="ru-RU" sz="5300" dirty="0"/>
            </a:br>
            <a:r>
              <a:rPr lang="ru-RU" sz="5300" b="1" dirty="0" smtClean="0"/>
              <a:t>Отчет о расходовании </a:t>
            </a:r>
            <a:br>
              <a:rPr lang="ru-RU" sz="5300" b="1" dirty="0" smtClean="0"/>
            </a:br>
            <a:r>
              <a:rPr lang="ru-RU" sz="5300" b="1" dirty="0" smtClean="0"/>
              <a:t>денежных средств                                                       ОО «</a:t>
            </a:r>
            <a:r>
              <a:rPr lang="ru-RU" sz="5300" b="1" dirty="0" err="1" smtClean="0"/>
              <a:t>Онугуу</a:t>
            </a:r>
            <a:r>
              <a:rPr lang="ru-RU" sz="5300" b="1" dirty="0" smtClean="0"/>
              <a:t>»                                                            за</a:t>
            </a:r>
            <a:r>
              <a:rPr lang="en-US" sz="5300" b="1" dirty="0" smtClean="0"/>
              <a:t> </a:t>
            </a:r>
            <a:r>
              <a:rPr lang="ru-RU" sz="5300" b="1" dirty="0" smtClean="0"/>
              <a:t>период                                                       с 01.02.2022г. по 31.08.2022 г.</a:t>
            </a:r>
            <a:endParaRPr lang="ru-RU" sz="5300" b="1" dirty="0"/>
          </a:p>
        </p:txBody>
      </p:sp>
    </p:spTree>
    <p:extLst>
      <p:ext uri="{BB962C8B-B14F-4D97-AF65-F5344CB8AC3E}">
        <p14:creationId xmlns:p14="http://schemas.microsoft.com/office/powerpoint/2010/main" val="15566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Поступление денежных средств за период с 01.02.2022 г. по 31.08.2022 года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61496"/>
              </p:ext>
            </p:extLst>
          </p:nvPr>
        </p:nvGraphicFramePr>
        <p:xfrm>
          <a:off x="753319" y="2420888"/>
          <a:ext cx="8013576" cy="3033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06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262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ru-RU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Вид взносов</a:t>
                      </a:r>
                      <a:endParaRPr kumimoji="0"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ru-RU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Сумма (тыс. сом)</a:t>
                      </a:r>
                      <a:endParaRPr kumimoji="0"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Членские взносы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4 854,0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00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Взнос за охрану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740,4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2574">
                <a:tc>
                  <a:txBody>
                    <a:bodyPr/>
                    <a:lstStyle/>
                    <a:p>
                      <a:endParaRPr kumimoji="0" lang="ru-RU" sz="28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ИТОГО</a:t>
                      </a:r>
                      <a:endParaRPr kumimoji="0"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ru-RU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5 594,4</a:t>
                      </a:r>
                      <a:endParaRPr kumimoji="0"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1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Расходы </a:t>
            </a:r>
            <a:r>
              <a:rPr lang="ru-RU" sz="3200" dirty="0" smtClean="0"/>
              <a:t>в рамках членских взносов, произведенные за период с 01.02.2022 года по 31.08.2022 года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007693"/>
              </p:ext>
            </p:extLst>
          </p:nvPr>
        </p:nvGraphicFramePr>
        <p:xfrm>
          <a:off x="539552" y="1988840"/>
          <a:ext cx="8136904" cy="74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7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97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Статьи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Фактические расходы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тыс.сом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889952"/>
              </p:ext>
            </p:extLst>
          </p:nvPr>
        </p:nvGraphicFramePr>
        <p:xfrm>
          <a:off x="539552" y="2708920"/>
          <a:ext cx="8147248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материальное стимулирование</a:t>
                      </a:r>
                      <a:endParaRPr lang="ru-RU" sz="16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4 673,7</a:t>
                      </a:r>
                      <a:endParaRPr lang="ru-RU" sz="16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Материальное стимулирование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3 304,6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отчислений в социальный фонд </a:t>
                      </a:r>
                      <a:endParaRPr lang="ru-R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подоходного налога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395,0</a:t>
                      </a:r>
                    </a:p>
                    <a:p>
                      <a:pPr algn="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9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657697"/>
              </p:ext>
            </p:extLst>
          </p:nvPr>
        </p:nvGraphicFramePr>
        <p:xfrm>
          <a:off x="1187624" y="620688"/>
          <a:ext cx="7652328" cy="5474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2340">
                  <a:extLst>
                    <a:ext uri="{9D8B030D-6E8A-4147-A177-3AD203B41FA5}">
                      <a16:colId xmlns:a16="http://schemas.microsoft.com/office/drawing/2014/main" xmlns="" val="1876833495"/>
                    </a:ext>
                  </a:extLst>
                </a:gridCol>
                <a:gridCol w="1919988">
                  <a:extLst>
                    <a:ext uri="{9D8B030D-6E8A-4147-A177-3AD203B41FA5}">
                      <a16:colId xmlns:a16="http://schemas.microsoft.com/office/drawing/2014/main" xmlns="" val="2315736905"/>
                    </a:ext>
                  </a:extLst>
                </a:gridCol>
              </a:tblGrid>
              <a:tr h="55499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Фактические расходы 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тыс.сом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6369"/>
                  </a:ext>
                </a:extLst>
              </a:tr>
              <a:tr h="4110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Приобретение основных средств, 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306,1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xmlns="" val="4146749482"/>
                  </a:ext>
                </a:extLst>
              </a:tr>
              <a:tr h="49971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Проекторы 6 шт. с учетом монтажа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каб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105,303 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старшая 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школа; 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102,202,204,207 начальная школа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199,2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xmlns="" val="229501058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Интерактивная доска с учетом монтажа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каб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305 </a:t>
                      </a:r>
                      <a:r>
                        <a:rPr kumimoji="0"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начальн</a:t>
                      </a:r>
                      <a:r>
                        <a:rPr kumimoji="0"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школа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52,8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xmlns="" val="2236000287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Доски для мела 3 шт. магнитные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каб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104,202,203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54,1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xmlns="" val="1375100756"/>
                  </a:ext>
                </a:extLst>
              </a:tr>
              <a:tr h="58476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Приобретение малоценных и </a:t>
                      </a:r>
                      <a:endParaRPr kumimoji="0" lang="ru-RU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быстроизнашивающихся 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предметов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724,6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xmlns="" val="227069452"/>
                  </a:ext>
                </a:extLst>
              </a:tr>
              <a:tr h="34869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Канцелярские товары на 2022-2023 учебный год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86,7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87362342"/>
                  </a:ext>
                </a:extLst>
              </a:tr>
              <a:tr h="2822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Журналы для младших и старших классов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27,8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63023661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Учебная литература (алгебра 9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.,физика 9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 биология 9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 биология 8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 химия 9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 геометрия 7-9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 черчение 8-9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 английский язык, пособие по русскому языку), подписка периодических изданий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231,6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40463774"/>
                  </a:ext>
                </a:extLst>
              </a:tr>
              <a:tr h="32959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Светильники, лампы </a:t>
                      </a:r>
                      <a:r>
                        <a:rPr kumimoji="0"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LED</a:t>
                      </a:r>
                      <a:r>
                        <a:rPr kumimoji="0" lang="ky-KG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для учебных кабинетов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30,4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22262583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Хозяйственные товары, электротовары и инвентарь на 2022 -2023 учебный год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135,6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36547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9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608502"/>
              </p:ext>
            </p:extLst>
          </p:nvPr>
        </p:nvGraphicFramePr>
        <p:xfrm>
          <a:off x="827584" y="908720"/>
          <a:ext cx="8136904" cy="4969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7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Статьи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Фактические расходы  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тыс.сом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4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Жалюзи, ролл-шторы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каб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410,413,</a:t>
                      </a:r>
                      <a:r>
                        <a:rPr kumimoji="0"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начальную школу</a:t>
                      </a:r>
                      <a:endParaRPr kumimoji="0"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29,1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Приобретение воды для диспенсеров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155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Комплектующие и расходные материалы (тонеры,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фотовалы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ky-KG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картриджи,</a:t>
                      </a:r>
                      <a:r>
                        <a:rPr kumimoji="0" lang="ky-KG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цветная краска,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флеш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карты, компьютерные мыши, кронштейны для проекторов)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132,4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Услуги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204,8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3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Абонентская плата за интернет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17,5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Стирка жалюзи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ky-KG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</a:t>
                      </a:r>
                      <a:r>
                        <a:rPr lang="ky-KG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коридорах школы и кабинетах администрации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27,2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88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Техническое обслуживание сайта школы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7,2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Аренда офисного кабинета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94,6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40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Ремонт электрооборудования в столовой (замена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пакетника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и на территории школы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12,6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5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560778"/>
              </p:ext>
            </p:extLst>
          </p:nvPr>
        </p:nvGraphicFramePr>
        <p:xfrm>
          <a:off x="1043608" y="764704"/>
          <a:ext cx="7632848" cy="4797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7748">
                  <a:extLst>
                    <a:ext uri="{9D8B030D-6E8A-4147-A177-3AD203B41FA5}">
                      <a16:colId xmlns:a16="http://schemas.microsoft.com/office/drawing/2014/main" xmlns="" val="418077711"/>
                    </a:ext>
                  </a:extLst>
                </a:gridCol>
                <a:gridCol w="1915100">
                  <a:extLst>
                    <a:ext uri="{9D8B030D-6E8A-4147-A177-3AD203B41FA5}">
                      <a16:colId xmlns:a16="http://schemas.microsoft.com/office/drawing/2014/main" xmlns="" val="2139314830"/>
                    </a:ext>
                  </a:extLst>
                </a:gridCol>
              </a:tblGrid>
              <a:tr h="78014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Фактические расходы 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тыс.сом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14779597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Санитарная обработка и ремонт диспенсеров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80751690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Ремонт системы видеонаблюдения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17,0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43539012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Ремонт металлопластиковых входных дверей на центральном входе школы 2 шт.  и окон в кабинетах школы - 9 шт.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6112646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Нотариальные услуги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30936526"/>
                  </a:ext>
                </a:extLst>
              </a:tr>
              <a:tr h="37478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Комиссия банка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71344900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Ремонт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1 026,9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17053261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Косметический ремонт с 1-го по 4 этаж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331,4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32156428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Косметический ремонт в </a:t>
                      </a:r>
                      <a:r>
                        <a:rPr lang="ru-RU" sz="160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начальной школе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193,6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76911200"/>
                  </a:ext>
                </a:extLst>
              </a:tr>
              <a:tr h="69764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Косметический ремонт спортивного зала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163,1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92723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5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758113"/>
              </p:ext>
            </p:extLst>
          </p:nvPr>
        </p:nvGraphicFramePr>
        <p:xfrm>
          <a:off x="971600" y="692693"/>
          <a:ext cx="7128792" cy="5934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304039182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197156515"/>
                    </a:ext>
                  </a:extLst>
                </a:gridCol>
              </a:tblGrid>
              <a:tr h="46758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Фактические 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расходы (</a:t>
                      </a:r>
                      <a:r>
                        <a:rPr kumimoji="0"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тыс.сом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87991277"/>
                  </a:ext>
                </a:extLst>
              </a:tr>
              <a:tr h="25172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Частичный ремонт отопительной системы (замена радиаторов  8 шт., замена поливных кранов) 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213,2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09436514"/>
                  </a:ext>
                </a:extLst>
              </a:tr>
              <a:tr h="49399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Настил линолеума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93504055"/>
                  </a:ext>
                </a:extLst>
              </a:tr>
              <a:tr h="25172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Лакокрасочные материалы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95688874"/>
                  </a:ext>
                </a:extLst>
              </a:tr>
              <a:tr h="49399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пластикового окна в учительскую начальной школы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04895453"/>
                  </a:ext>
                </a:extLst>
              </a:tr>
              <a:tr h="736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Санитарно- профилактические мероприятия: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114,0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9340003"/>
                  </a:ext>
                </a:extLst>
              </a:tr>
              <a:tr h="49399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Согласно санитарных норм, чистка канализации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32445584"/>
                  </a:ext>
                </a:extLst>
              </a:tr>
              <a:tr h="753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Ежемесячное обслуживание тревожной  кнопки, для выезда группы быстрого реагирования в случае опасности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27542271"/>
                  </a:ext>
                </a:extLst>
              </a:tr>
              <a:tr h="930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Перезарядка огнетушителей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52029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5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20810"/>
              </p:ext>
            </p:extLst>
          </p:nvPr>
        </p:nvGraphicFramePr>
        <p:xfrm>
          <a:off x="827584" y="980729"/>
          <a:ext cx="7920880" cy="519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98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Статьи расходов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Фактические расходы  (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тыс.сом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331"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Профилактическое испытание электрооборудования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522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Непредвиденные расходы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200,5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Участие учителя начальных классов в программе курса повышения квалификации специалистов в области преподавания русского языка, организованного  в г. Санкт-Петербург (дорожные расходы)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Мыломоющие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средства на 2022 -2023 учебный 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51,8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5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Медикаменты на 2022-2023 учебный год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45,8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8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Доски пробковые на ножках  3 шт. в фойе старшей, начальной школы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LED </a:t>
                      </a:r>
                      <a:r>
                        <a:rPr lang="ky-KG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краны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проекторов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каб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406,409,203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13,6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5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64266"/>
              </p:ext>
            </p:extLst>
          </p:nvPr>
        </p:nvGraphicFramePr>
        <p:xfrm>
          <a:off x="971600" y="1470794"/>
          <a:ext cx="7920880" cy="4122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98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Статьи расходов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Фактические расходы  (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тыс.сом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3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Органическое стекло для стендов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522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Украшение шарами для празднования 1 сентября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Транспортные расходы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497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Расходы на охрану школы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810,0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5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 расходы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8 060,6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8167">
                <a:tc>
                  <a:txBody>
                    <a:bodyPr/>
                    <a:lstStyle/>
                    <a:p>
                      <a:pPr algn="l" fontAlgn="b"/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5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2694</TotalTime>
  <Words>543</Words>
  <Application>Microsoft Office PowerPoint</Application>
  <PresentationFormat>Экран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  Отчет о расходовании  денежных средств                                                       ОО «Онугуу»                                                            за период                                                       с 01.02.2022г. по 31.08.2022 г.</vt:lpstr>
      <vt:lpstr>Поступление денежных средств за период с 01.02.2022 г. по 31.08.2022 года </vt:lpstr>
      <vt:lpstr>Расходы в рамках членских взносов, произведенные за период с 01.02.2022 года по 31.08.2022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движении денежных средств ОО «Онугуу»                  за 2014 год</dc:title>
  <dc:creator>Admin</dc:creator>
  <cp:lastModifiedBy>www</cp:lastModifiedBy>
  <cp:revision>260</cp:revision>
  <cp:lastPrinted>2022-11-19T10:19:12Z</cp:lastPrinted>
  <dcterms:created xsi:type="dcterms:W3CDTF">2015-01-22T08:44:15Z</dcterms:created>
  <dcterms:modified xsi:type="dcterms:W3CDTF">2022-12-04T12:01:45Z</dcterms:modified>
</cp:coreProperties>
</file>