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1" r:id="rId1"/>
  </p:sldMasterIdLst>
  <p:sldIdLst>
    <p:sldId id="256" r:id="rId2"/>
    <p:sldId id="257" r:id="rId3"/>
    <p:sldId id="260" r:id="rId4"/>
    <p:sldId id="261" r:id="rId5"/>
    <p:sldId id="272" r:id="rId6"/>
    <p:sldId id="262" r:id="rId7"/>
    <p:sldId id="267" r:id="rId8"/>
    <p:sldId id="268" r:id="rId9"/>
    <p:sldId id="271" r:id="rId10"/>
  </p:sldIdLst>
  <p:sldSz cx="9144000" cy="6858000" type="screen4x3"/>
  <p:notesSz cx="6954838" cy="9309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944" autoAdjust="0"/>
  </p:normalViewPr>
  <p:slideViewPr>
    <p:cSldViewPr>
      <p:cViewPr>
        <p:scale>
          <a:sx n="86" d="100"/>
          <a:sy n="86" d="100"/>
        </p:scale>
        <p:origin x="-1354" y="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361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195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3664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902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0079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301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971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49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05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26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75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9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11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28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096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AF8F-00FF-46BC-8722-4FD05CCA0E73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83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1AF8F-00FF-46BC-8722-4FD05CCA0E73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01148E4-37F7-4C89-852E-993DDC5E15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263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  <p:sldLayoutId id="2147484023" r:id="rId12"/>
    <p:sldLayoutId id="2147484024" r:id="rId13"/>
    <p:sldLayoutId id="2147484025" r:id="rId14"/>
    <p:sldLayoutId id="2147484026" r:id="rId15"/>
    <p:sldLayoutId id="21474840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784976" cy="4104456"/>
          </a:xfr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5300" b="1" dirty="0" smtClean="0">
                <a:latin typeface="Times New Roman" pitchFamily="18" charset="0"/>
                <a:cs typeface="Times New Roman" pitchFamily="18" charset="0"/>
              </a:rPr>
              <a:t>ОТЧЕТ О РАСХОДОВАНИИ </a:t>
            </a:r>
            <a:br>
              <a:rPr lang="ru-RU" sz="5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300" b="1" dirty="0" smtClean="0">
                <a:latin typeface="Times New Roman" pitchFamily="18" charset="0"/>
                <a:cs typeface="Times New Roman" pitchFamily="18" charset="0"/>
              </a:rPr>
              <a:t>ДЕНЕЖНЫХ СРЕДСТВ                                                       ОО «</a:t>
            </a:r>
            <a:r>
              <a:rPr lang="ru-RU" sz="5300" b="1" dirty="0" smtClean="0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5300" b="1" dirty="0" smtClean="0">
                <a:latin typeface="Times New Roman" pitchFamily="18" charset="0"/>
                <a:cs typeface="Times New Roman" pitchFamily="18" charset="0"/>
              </a:rPr>
              <a:t>НҮГҮҮ»                                                            ЗА</a:t>
            </a:r>
            <a:r>
              <a:rPr lang="en-US" sz="5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300" b="1" dirty="0" smtClean="0">
                <a:latin typeface="Times New Roman" pitchFamily="18" charset="0"/>
                <a:cs typeface="Times New Roman" pitchFamily="18" charset="0"/>
              </a:rPr>
              <a:t>ПЕРИОД                                                       С 01.09.2020Г. ПО 31.01.2022 Г.</a:t>
            </a:r>
            <a:endParaRPr lang="ru-RU" sz="53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62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740352" cy="14261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Поступление денежных средств за период с 01.09.2020 г. по 31.01.2022 года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9830286"/>
              </p:ext>
            </p:extLst>
          </p:nvPr>
        </p:nvGraphicFramePr>
        <p:xfrm>
          <a:off x="467544" y="1988840"/>
          <a:ext cx="8472098" cy="2449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60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360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2622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3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взносов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 (тыс. сом)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Членские взносы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12 473,1</a:t>
                      </a:r>
                      <a:endParaRPr lang="ru-RU" sz="2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5490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Взнос за охрану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2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835,1</a:t>
                      </a:r>
                      <a:endParaRPr lang="ru-RU" sz="2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2622">
                <a:tc>
                  <a:txBody>
                    <a:bodyPr/>
                    <a:lstStyle/>
                    <a:p>
                      <a:r>
                        <a:rPr kumimoji="0" lang="ru-RU" sz="2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</a:t>
                      </a:r>
                      <a:endParaRPr kumimoji="0" lang="ru-RU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ru-RU" sz="2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  <a:r>
                        <a:rPr kumimoji="0" lang="ru-RU" sz="28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308,2</a:t>
                      </a:r>
                      <a:endParaRPr kumimoji="0" lang="ru-RU" sz="28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10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136" y="0"/>
            <a:ext cx="7776864" cy="2002234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Расходы </a:t>
            </a:r>
            <a:r>
              <a:rPr lang="ru-RU" sz="3200" dirty="0" smtClean="0"/>
              <a:t>в рамках членских взносов, произведенные за период с 01.09.2020 года по 31.01.2022 года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6504671"/>
              </p:ext>
            </p:extLst>
          </p:nvPr>
        </p:nvGraphicFramePr>
        <p:xfrm>
          <a:off x="539552" y="2348880"/>
          <a:ext cx="8136904" cy="741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371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97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30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Статьи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расходов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Фактические расходы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(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тыс.сом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812894"/>
              </p:ext>
            </p:extLst>
          </p:nvPr>
        </p:nvGraphicFramePr>
        <p:xfrm>
          <a:off x="539552" y="3212975"/>
          <a:ext cx="8147248" cy="3456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6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545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608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 на материальное стимулирование</a:t>
                      </a:r>
                      <a:endParaRPr lang="ru-RU" sz="16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9 261,1</a:t>
                      </a:r>
                      <a:endParaRPr lang="ru-RU" sz="16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Материальное стимулирование 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6 501,9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r>
                        <a:rPr lang="ru-RU" sz="16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Оплата отчислений в социальный фонд </a:t>
                      </a:r>
                      <a:endParaRPr lang="ru-RU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1 971,1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Оплата подоходного налога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788,1</a:t>
                      </a:r>
                    </a:p>
                    <a:p>
                      <a:pPr algn="r"/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93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1980181"/>
              </p:ext>
            </p:extLst>
          </p:nvPr>
        </p:nvGraphicFramePr>
        <p:xfrm>
          <a:off x="611560" y="1340768"/>
          <a:ext cx="8280920" cy="46781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03217">
                  <a:extLst>
                    <a:ext uri="{9D8B030D-6E8A-4147-A177-3AD203B41FA5}">
                      <a16:colId xmlns="" xmlns:a16="http://schemas.microsoft.com/office/drawing/2014/main" val="1876833495"/>
                    </a:ext>
                  </a:extLst>
                </a:gridCol>
                <a:gridCol w="2077703">
                  <a:extLst>
                    <a:ext uri="{9D8B030D-6E8A-4147-A177-3AD203B41FA5}">
                      <a16:colId xmlns="" xmlns:a16="http://schemas.microsoft.com/office/drawing/2014/main" val="2315736905"/>
                    </a:ext>
                  </a:extLst>
                </a:gridCol>
              </a:tblGrid>
              <a:tr h="55499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Статьи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Фактические расходы </a:t>
                      </a:r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kumimoji="0" lang="ru-RU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тыс.сом</a:t>
                      </a:r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kumimoji="0"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96369"/>
                  </a:ext>
                </a:extLst>
              </a:tr>
              <a:tr h="58476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Приобретение основных средств, 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124,7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="" xmlns:a16="http://schemas.microsoft.com/office/drawing/2014/main" val="4146749482"/>
                  </a:ext>
                </a:extLst>
              </a:tr>
              <a:tr h="49971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Установка видеонаблюдения в пристройке школы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68,0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="" xmlns:a16="http://schemas.microsoft.com/office/drawing/2014/main" val="229501058"/>
                  </a:ext>
                </a:extLst>
              </a:tr>
              <a:tr h="2977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Проектор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56,7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="" xmlns:a16="http://schemas.microsoft.com/office/drawing/2014/main" val="2236000287"/>
                  </a:ext>
                </a:extLst>
              </a:tr>
              <a:tr h="2977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Приобретение МБП, 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1 030,80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="" xmlns:a16="http://schemas.microsoft.com/office/drawing/2014/main" val="1375100756"/>
                  </a:ext>
                </a:extLst>
              </a:tr>
              <a:tr h="58476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Канцелярские товары на 2020-2021 уч. </a:t>
                      </a: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</a:t>
                      </a:r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2021 -2022 уч.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121,4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="" xmlns:a16="http://schemas.microsoft.com/office/drawing/2014/main" val="227069452"/>
                  </a:ext>
                </a:extLst>
              </a:tr>
              <a:tr h="34869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Медикаменты на 2020-2021 уч. </a:t>
                      </a: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</a:t>
                      </a:r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2021-2022 уч. год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43,3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787362342"/>
                  </a:ext>
                </a:extLst>
              </a:tr>
              <a:tr h="58476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Расходные материалы (тонеры, фотовалы, цветная краска)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69,8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163023661"/>
                  </a:ext>
                </a:extLst>
              </a:tr>
              <a:tr h="2977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Подписка периодических изданий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140463774"/>
                  </a:ext>
                </a:extLst>
              </a:tr>
              <a:tr h="32959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Новогодние елки- 2шт., елочные </a:t>
                      </a: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украшения </a:t>
                      </a:r>
                      <a:r>
                        <a:rPr kumimoji="0" lang="ru-RU" sz="1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(шары) </a:t>
                      </a:r>
                      <a:endParaRPr kumimoji="0" lang="ru-RU" sz="1600" b="0" i="0" u="none" strike="noStrike" kern="120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222262583"/>
                  </a:ext>
                </a:extLst>
              </a:tr>
              <a:tr h="2977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Спортивные товары на 2020-2022 уч. Год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936547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95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637960"/>
              </p:ext>
            </p:extLst>
          </p:nvPr>
        </p:nvGraphicFramePr>
        <p:xfrm>
          <a:off x="827584" y="908720"/>
          <a:ext cx="8136904" cy="517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527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75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Статьи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расходов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Фактические расходы  (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тыс.сом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144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Звонки громкого боя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570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Электротовары для замены в учебных кабинетах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LED светильники и лампы)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117,0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7155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Учебная литература (алгебра 9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кл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.,физика 9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кл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., биология 9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кл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., биология 8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кл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., химия 9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кл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., геометрия 7-9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кл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., черчение 8-9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кл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., английский язык, пособие по русскому языку)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189,5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Видеокамеры к компьютерам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23,4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372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Вешалки в пристройку школы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30,0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Мыломоющие</a:t>
                      </a: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дезинфицир</a:t>
                      </a: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средства и хозяйственные товары на 2020-2021 </a:t>
                      </a:r>
                      <a:r>
                        <a:rPr kumimoji="0" lang="ru-RU" sz="16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учебн</a:t>
                      </a: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год, 2021-2022 учебный год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210,1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9881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Баннер к 15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сентября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6,6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Классные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ж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урналы на 2020-2021 учебный год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29,3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640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Ограждения на окна в пристройку школы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22,5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354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540933"/>
              </p:ext>
            </p:extLst>
          </p:nvPr>
        </p:nvGraphicFramePr>
        <p:xfrm>
          <a:off x="827584" y="692696"/>
          <a:ext cx="7632848" cy="49685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7748">
                  <a:extLst>
                    <a:ext uri="{9D8B030D-6E8A-4147-A177-3AD203B41FA5}">
                      <a16:colId xmlns="" xmlns:a16="http://schemas.microsoft.com/office/drawing/2014/main" val="418077711"/>
                    </a:ext>
                  </a:extLst>
                </a:gridCol>
                <a:gridCol w="1915100">
                  <a:extLst>
                    <a:ext uri="{9D8B030D-6E8A-4147-A177-3AD203B41FA5}">
                      <a16:colId xmlns="" xmlns:a16="http://schemas.microsoft.com/office/drawing/2014/main" val="2139314830"/>
                    </a:ext>
                  </a:extLst>
                </a:gridCol>
              </a:tblGrid>
              <a:tr h="78014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Статьи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Фактические расходы </a:t>
                      </a:r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kumimoji="0" lang="ru-RU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тыс.сом</a:t>
                      </a:r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kumimoji="0"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114779597"/>
                  </a:ext>
                </a:extLst>
              </a:tr>
              <a:tr h="35516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Вода для диспенсеров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54,9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380751690"/>
                  </a:ext>
                </a:extLst>
              </a:tr>
              <a:tr h="35516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Лампы для проекторов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543539012"/>
                  </a:ext>
                </a:extLst>
              </a:tr>
              <a:tr h="35516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Крепления к огнетушителям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46112646"/>
                  </a:ext>
                </a:extLst>
              </a:tr>
              <a:tr h="35516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Услуги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829,9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30936526"/>
                  </a:ext>
                </a:extLst>
              </a:tr>
              <a:tr h="69764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Абонентская плата за интернет, ежегодное обслуживание сайта школы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971344900"/>
                  </a:ext>
                </a:extLst>
              </a:tr>
              <a:tr h="35516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Стирка штор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22,0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617053261"/>
                  </a:ext>
                </a:extLst>
              </a:tr>
              <a:tr h="66212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Демонтаж точек доступа и настройка локальной сети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190,4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232156428"/>
                  </a:ext>
                </a:extLst>
              </a:tr>
              <a:tr h="35516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Аренда офисного кабинета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189,3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776911200"/>
                  </a:ext>
                </a:extLst>
              </a:tr>
              <a:tr h="69764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Восстановление пешеходного тротуара после аварийного ремонта водопровода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692723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56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775799"/>
              </p:ext>
            </p:extLst>
          </p:nvPr>
        </p:nvGraphicFramePr>
        <p:xfrm>
          <a:off x="1547664" y="692696"/>
          <a:ext cx="7128792" cy="516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600">
                  <a:extLst>
                    <a:ext uri="{9D8B030D-6E8A-4147-A177-3AD203B41FA5}">
                      <a16:colId xmlns="" xmlns:a16="http://schemas.microsoft.com/office/drawing/2014/main" val="3040391828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197156515"/>
                    </a:ext>
                  </a:extLst>
                </a:gridCol>
              </a:tblGrid>
              <a:tr h="467584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Статьи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Фактические </a:t>
                      </a:r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расходы (</a:t>
                      </a:r>
                      <a:r>
                        <a:rPr kumimoji="0" lang="ru-RU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тыс.сом</a:t>
                      </a:r>
                      <a:r>
                        <a:rPr kumimoji="0"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</a:t>
                      </a:r>
                      <a:endParaRPr kumimoji="0"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687991277"/>
                  </a:ext>
                </a:extLst>
              </a:tr>
              <a:tr h="251727">
                <a:tc>
                  <a:txBody>
                    <a:bodyPr/>
                    <a:lstStyle/>
                    <a:p>
                      <a:pPr algn="l" rtl="0" fontAlgn="b"/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Переплет финансовых документов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109436514"/>
                  </a:ext>
                </a:extLst>
              </a:tr>
              <a:tr h="49399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Инженерное обследование для реконструкции каб.105 под галерею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593504055"/>
                  </a:ext>
                </a:extLst>
              </a:tr>
              <a:tr h="25172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Комиссия банка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6,4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995688874"/>
                  </a:ext>
                </a:extLst>
              </a:tr>
              <a:tr h="49399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Согласно санитарных норм, чистка канализации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130,3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204895453"/>
                  </a:ext>
                </a:extLst>
              </a:tr>
              <a:tr h="73625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Ежемесячное обслуживание тревожной  кнопки, для выезда группы быстрого реагирования в случае опасности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56,0</a:t>
                      </a:r>
                      <a:endParaRPr kumimoji="0"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99340003"/>
                  </a:ext>
                </a:extLst>
              </a:tr>
              <a:tr h="49399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Генеральная уборка в пристройке после ремонта(уборка окон и пола)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124,5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732445584"/>
                  </a:ext>
                </a:extLst>
              </a:tr>
              <a:tr h="75346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Ремонт электроплит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(замена конфорок,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пакетника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827542271"/>
                  </a:ext>
                </a:extLst>
              </a:tr>
              <a:tr h="93015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Санитарная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обработка, п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рофилактика диспенсеров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352029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57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706090"/>
          </a:xfrm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535324"/>
              </p:ext>
            </p:extLst>
          </p:nvPr>
        </p:nvGraphicFramePr>
        <p:xfrm>
          <a:off x="899592" y="1340768"/>
          <a:ext cx="7920880" cy="4251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046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698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Статьи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расходов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Фактические расходы  (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тыс.сом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033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Ремонт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603,7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522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Настил линолеума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каб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100,205,202,209,310,312,313,410,403, 305, 306, 208, 213, раздевалки, мед. пункт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348,1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43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Частичный ремонт системы отопления (замена регистров  на чугунные радиаторы)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103,5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Косметический ремонт школы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5578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Реконструкция кабинета 105 под галерею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952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Ремонт фасада школы с южной стороны (окончательная оплата)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4397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 расходы по членским взносам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850,2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50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149723"/>
              </p:ext>
            </p:extLst>
          </p:nvPr>
        </p:nvGraphicFramePr>
        <p:xfrm>
          <a:off x="827584" y="1700808"/>
          <a:ext cx="8136904" cy="2207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446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656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Статьи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расходов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Фактические    расходы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тыс.сом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12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Охрана школы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 сентября 2020 г. по январь 2022 г.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36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12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 расходы: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210,2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65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2177</TotalTime>
  <Words>498</Words>
  <Application>Microsoft Office PowerPoint</Application>
  <PresentationFormat>Экран (4:3)</PresentationFormat>
  <Paragraphs>126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Легкий дым</vt:lpstr>
      <vt:lpstr>  ОТЧЕТ О РАСХОДОВАНИИ  ДЕНЕЖНЫХ СРЕДСТВ                                                       ОО «ӨНҮГҮҮ»                                                            ЗА ПЕРИОД                                                       С 01.09.2020Г. ПО 31.01.2022 Г.</vt:lpstr>
      <vt:lpstr>Поступление денежных средств за период с 01.09.2020 г. по 31.01.2022 года </vt:lpstr>
      <vt:lpstr>Расходы в рамках членских взносов, произведенные за период с 01.09.2020 года по 31.01.2022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движении денежных средств ОО «Онугуу»                  за 2014 год</dc:title>
  <dc:creator>Admin</dc:creator>
  <cp:lastModifiedBy>Admin</cp:lastModifiedBy>
  <cp:revision>225</cp:revision>
  <cp:lastPrinted>2017-10-27T10:36:54Z</cp:lastPrinted>
  <dcterms:created xsi:type="dcterms:W3CDTF">2015-01-22T08:44:15Z</dcterms:created>
  <dcterms:modified xsi:type="dcterms:W3CDTF">2022-02-24T12:26:41Z</dcterms:modified>
</cp:coreProperties>
</file>